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0" r:id="rId2"/>
    <p:sldId id="262" r:id="rId3"/>
    <p:sldId id="263" r:id="rId4"/>
    <p:sldId id="272" r:id="rId5"/>
    <p:sldId id="261" r:id="rId6"/>
    <p:sldId id="265" r:id="rId7"/>
    <p:sldId id="266" r:id="rId8"/>
    <p:sldId id="264" r:id="rId9"/>
    <p:sldId id="267" r:id="rId10"/>
    <p:sldId id="268" r:id="rId11"/>
    <p:sldId id="269" r:id="rId12"/>
    <p:sldId id="270" r:id="rId13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ommaire" id="{5F42D8CA-7751-42FF-9DAC-883E9A8BDE3B}">
          <p14:sldIdLst>
            <p14:sldId id="260"/>
            <p14:sldId id="262"/>
            <p14:sldId id="263"/>
            <p14:sldId id="272"/>
            <p14:sldId id="261"/>
            <p14:sldId id="265"/>
            <p14:sldId id="266"/>
            <p14:sldId id="264"/>
            <p14:sldId id="26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F00"/>
    <a:srgbClr val="9BBB59"/>
    <a:srgbClr val="F79646"/>
    <a:srgbClr val="A14341"/>
    <a:srgbClr val="C0504D"/>
    <a:srgbClr val="4F81BD"/>
    <a:srgbClr val="FFFFFF"/>
    <a:srgbClr val="8788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41" autoAdjust="0"/>
    <p:restoredTop sz="84364" autoAdjust="0"/>
  </p:normalViewPr>
  <p:slideViewPr>
    <p:cSldViewPr snapToGrid="0" snapToObjects="1">
      <p:cViewPr varScale="1">
        <p:scale>
          <a:sx n="96" d="100"/>
          <a:sy n="96" d="100"/>
        </p:scale>
        <p:origin x="189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6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1DF9C-D240-8844-B816-5BE79E49DD26}" type="datetimeFigureOut">
              <a:rPr lang="fr-FR" smtClean="0"/>
              <a:t>11/11/2024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1F3E41-78B6-CA4D-8DE8-EF0FA14A24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84126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5FEC5-D583-554E-947A-415AAB740FA7}" type="datetimeFigureOut">
              <a:rPr lang="fr-FR" smtClean="0"/>
              <a:t>11/11/2024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932B9-19B0-084A-BE31-FD5481C38C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51958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590800" y="1043869"/>
            <a:ext cx="6168304" cy="503862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rgbClr val="EE7F00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0BD01439-46F0-5544-9F31-983C823C8BBF}" type="datetime1">
              <a:rPr lang="fr-FR" smtClean="0"/>
              <a:t>11/11/2024</a:t>
            </a:fld>
            <a:endParaRPr lang="fr-FR" dirty="0"/>
          </a:p>
        </p:txBody>
      </p:sp>
      <p:pic>
        <p:nvPicPr>
          <p:cNvPr id="7" name="Image 6" descr="logoCeremaRVB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99360" cy="883920"/>
          </a:xfrm>
          <a:prstGeom prst="rect">
            <a:avLst/>
          </a:prstGeom>
        </p:spPr>
      </p:pic>
      <p:cxnSp>
        <p:nvCxnSpPr>
          <p:cNvPr id="9" name="Connecteur droit 8"/>
          <p:cNvCxnSpPr/>
          <p:nvPr userDrawn="1"/>
        </p:nvCxnSpPr>
        <p:spPr>
          <a:xfrm>
            <a:off x="208757" y="883920"/>
            <a:ext cx="2078874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2590800" y="883920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939407" y="6082497"/>
            <a:ext cx="1478697" cy="6389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3815186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61F9E760-2098-0C47-BF19-805CBD2E60D1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6" name="Connecteur droit 15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140781"/>
            <a:ext cx="7616919" cy="5080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000">
                <a:solidFill>
                  <a:srgbClr val="878889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22748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69880" y="1406964"/>
            <a:ext cx="7616919" cy="4719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9F4AA93D-2474-6845-A9D5-AC5F317CD3DD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8" name="Connecteur droit 7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01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69880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85BEA511-E543-0A4F-9AD8-E4C56BED42E0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2" name="Connecteur droit 11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space réservé du contenu 2"/>
          <p:cNvSpPr>
            <a:spLocks noGrp="1"/>
          </p:cNvSpPr>
          <p:nvPr>
            <p:ph sz="half" idx="11"/>
          </p:nvPr>
        </p:nvSpPr>
        <p:spPr>
          <a:xfrm>
            <a:off x="4992238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531458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69881" y="273050"/>
            <a:ext cx="239563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696743" y="273052"/>
            <a:ext cx="499005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69881" y="1626695"/>
            <a:ext cx="2395632" cy="44994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4A3A3C09-01FD-8343-8EB9-C75AE5BA7CE8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1" name="Connecteur droit 10"/>
          <p:cNvCxnSpPr/>
          <p:nvPr userDrawn="1"/>
        </p:nvCxnSpPr>
        <p:spPr>
          <a:xfrm>
            <a:off x="1069881" y="1544790"/>
            <a:ext cx="2395633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66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69880" y="1505832"/>
            <a:ext cx="7616919" cy="4620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318E707F-EC21-0C4D-BF5C-F56351EC43CD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0" name="Image 9" descr="logoCeremaRVB.jp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96" y="6300559"/>
            <a:ext cx="1207708" cy="427116"/>
          </a:xfrm>
          <a:prstGeom prst="rect">
            <a:avLst/>
          </a:prstGeom>
        </p:spPr>
      </p:pic>
      <p:cxnSp>
        <p:nvCxnSpPr>
          <p:cNvPr id="11" name="Connecteur droit 10"/>
          <p:cNvCxnSpPr/>
          <p:nvPr userDrawn="1"/>
        </p:nvCxnSpPr>
        <p:spPr>
          <a:xfrm>
            <a:off x="1069882" y="6242446"/>
            <a:ext cx="1217750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Image 11">
            <a:extLst>
              <a:ext uri="{FF2B5EF4-FFF2-40B4-BE49-F238E27FC236}">
                <a16:creationId xmlns:a16="http://schemas.microsoft.com/office/drawing/2014/main" id="{77AD85E9-8509-4FA4-B5FA-86377EEC478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51" y="6286700"/>
            <a:ext cx="562996" cy="45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24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2" r:id="rId4"/>
    <p:sldLayoutId id="2147483656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EE7F00"/>
          </a:solidFill>
          <a:latin typeface="+mj-lt"/>
          <a:ea typeface="+mj-ea"/>
          <a:cs typeface="+mj-cs"/>
        </a:defRPr>
      </a:lvl1pPr>
    </p:titleStyle>
    <p:bodyStyle>
      <a:lvl1pPr marL="468000" indent="-457200" algn="l" defTabSz="457200" rtl="0" eaLnBrk="1" latinLnBrk="0" hangingPunct="1">
        <a:spcBef>
          <a:spcPts val="768"/>
        </a:spcBef>
        <a:buClr>
          <a:srgbClr val="EE7F00"/>
        </a:buClr>
        <a:buFont typeface="Lucida Grande"/>
        <a:buChar char="—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878889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Lucida Grande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ks42/TP-ENSEIRB-MATMECA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B08FC08-C785-41B0-98B4-E3FEF1F78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923257"/>
            <a:ext cx="9144000" cy="51553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E3270A-A7B0-4ABF-8A7F-C6039082240F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>
            <a:off x="-1" y="879473"/>
            <a:ext cx="9349483" cy="5217321"/>
          </a:xfrm>
          <a:prstGeom prst="rect">
            <a:avLst/>
          </a:prstGeom>
          <a:solidFill>
            <a:srgbClr val="FFFFFF">
              <a:alpha val="6313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fr-FR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6" name="Titre 8">
            <a:extLst>
              <a:ext uri="{FF2B5EF4-FFF2-40B4-BE49-F238E27FC236}">
                <a16:creationId xmlns:a16="http://schemas.microsoft.com/office/drawing/2014/main" id="{64F86D2A-024D-4436-929F-03580657B81D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745018" y="1163606"/>
            <a:ext cx="7217453" cy="1344940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>
            <a:normAutofit fontScale="90000"/>
          </a:bodyPr>
          <a:lstStyle/>
          <a:p>
            <a:r>
              <a:rPr lang="fr-FR" altLang="fr-FR" dirty="0">
                <a:solidFill>
                  <a:srgbClr val="EF7C00"/>
                </a:solidFill>
                <a:cs typeface="ヒラギノ角ゴ Pro W3" charset="0"/>
              </a:rPr>
              <a:t>TP – étude du barreau A20/A89</a:t>
            </a:r>
            <a:endParaRPr lang="fr-FR" dirty="0"/>
          </a:p>
        </p:txBody>
      </p:sp>
      <p:sp>
        <p:nvSpPr>
          <p:cNvPr id="7" name="Titre 8">
            <a:extLst>
              <a:ext uri="{FF2B5EF4-FFF2-40B4-BE49-F238E27FC236}">
                <a16:creationId xmlns:a16="http://schemas.microsoft.com/office/drawing/2014/main" id="{10724667-B00D-4F75-86FF-8EB6781E91E6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327023" y="5438775"/>
            <a:ext cx="8489951" cy="539752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EE7F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sz="2000" dirty="0">
                <a:solidFill>
                  <a:schemeClr val="tx1"/>
                </a:solidFill>
                <a:cs typeface="ヒラギノ角ゴ Pro W3" charset="0"/>
              </a:rPr>
              <a:t>Lucas RIVOIRARD – CEREMA Sud-Ouest / DMOB / MIM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468588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8A0C7B0-08BD-4DCB-8A1F-61ED51C8896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5CB035-878B-42C5-8823-78215900B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430398-C399-4CFA-89C4-EA8F0FB09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10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49C6A7C6-8DBF-4DBE-942C-82CB4644605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diagramme fondamental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64365C0-6993-4CB6-AFF4-15EE6C91C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334" y="1422439"/>
            <a:ext cx="6162446" cy="462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858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602F5F7-FF9B-4274-BC94-7886A25EA68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F4FE454-F11B-4C7B-AB5D-F360C10E38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459D6E-9636-40DC-B133-740D37E5B2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2BC6688A-FDE3-4A51-ADC2-73F8EC61C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66A3774-656A-4B6B-A2A4-488961EFF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0450"/>
            <a:ext cx="9144000" cy="484094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FDD05CC0-5F88-47C9-863E-F289A3D174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1" y="17491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les données FCD</a:t>
            </a:r>
          </a:p>
        </p:txBody>
      </p:sp>
    </p:spTree>
    <p:extLst>
      <p:ext uri="{BB962C8B-B14F-4D97-AF65-F5344CB8AC3E}">
        <p14:creationId xmlns:p14="http://schemas.microsoft.com/office/powerpoint/2010/main" val="2942330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574687D-8B6B-4095-AF4F-BD36066B22B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AFCA219-07A1-4204-9E36-D2C9CC0A4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1BF9180-72D1-4DA6-BDA0-5FF9436701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D251653F-AFE5-4692-929B-FE1F610D3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128AEA5-6869-4483-8102-63B087903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9571"/>
            <a:ext cx="9144000" cy="3918857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E9579D5F-AD3D-4976-9BFE-96808947B497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1" y="17491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les temps de parcours</a:t>
            </a:r>
          </a:p>
        </p:txBody>
      </p:sp>
    </p:spTree>
    <p:extLst>
      <p:ext uri="{BB962C8B-B14F-4D97-AF65-F5344CB8AC3E}">
        <p14:creationId xmlns:p14="http://schemas.microsoft.com/office/powerpoint/2010/main" val="3674890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D34784-73C9-422F-B9E0-20908CC2E6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5066188-0495-432A-9ED6-64DB1FF93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DABA65A-348E-4958-9A9B-906E16502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2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759D2FA-21DB-4FA4-9F41-5C1E17117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011" y="1453524"/>
            <a:ext cx="3325585" cy="471070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B6CE4AAD-1994-412C-AEED-E8E6B9EDCD99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Présentation de la zone d’étude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7128806-E27F-4FB2-AE8D-73A98C5396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483" y="1738633"/>
            <a:ext cx="4483372" cy="338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450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1C8CFA-4D2E-4399-800B-7226F1C8C5F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5974A50-051F-4B3E-906C-CFE3E666B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2D4E3DA-76A3-4D4C-880D-447B7B5A01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55E511-D314-4A8A-BC3E-DAA2FA7E1669}"/>
              </a:ext>
            </a:extLst>
          </p:cNvPr>
          <p:cNvSpPr/>
          <p:nvPr/>
        </p:nvSpPr>
        <p:spPr>
          <a:xfrm>
            <a:off x="164386" y="965711"/>
            <a:ext cx="4407613" cy="5162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Abaissement vitesse 110 km/h à 90 km/h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Interdiction de dépassement PL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interdite voie de gauche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rabattue voie de droite et la voie spéciale pour véhicules lents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sur la voie véhicules lents autorisée à toutes les catégories de véhicules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Affichage d’un message de restriction de voie sur le PMV en amont ;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Mise en place d’un panneau de signalisation fixe indiquant l’autorisation de circulation sur la voie véhicules lents.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0B2EF82-D072-4F25-9792-FE75F040B1C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Mesure mise en place par la DIRCO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E17ED6-73E7-4479-A07D-4C48412C7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27753"/>
            <a:ext cx="4490640" cy="478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78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ADB53F8-B2A4-4E4D-9122-518BDE1583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78EC8BF-7995-4AC4-A177-6816EBF1F1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4C12C3F-A74D-4A06-9A3F-15981115D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B84030C6-E548-43C5-B7E1-1E8FEA9D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hlinkClick r:id="rId3"/>
              </a:rPr>
              <a:t>https://github.com/luks42/TP-ENSEIRB-MATMECA</a:t>
            </a:r>
            <a:r>
              <a:rPr lang="fr-FR" dirty="0"/>
              <a:t> 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FE8E2267-E690-4CC6-9A84-AD01785CCD94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</p:spTree>
    <p:extLst>
      <p:ext uri="{BB962C8B-B14F-4D97-AF65-F5344CB8AC3E}">
        <p14:creationId xmlns:p14="http://schemas.microsoft.com/office/powerpoint/2010/main" val="1100406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F56FEB-FEB5-4376-BB5B-54892EA88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62743785-F9A7-459E-A7B1-23C7F73B193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A728E71-04BD-4C2C-B1FF-5A56A4B5CADF}"/>
              </a:ext>
            </a:extLst>
          </p:cNvPr>
          <p:cNvSpPr txBox="1"/>
          <p:nvPr/>
        </p:nvSpPr>
        <p:spPr>
          <a:xfrm>
            <a:off x="930168" y="1996449"/>
            <a:ext cx="7541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4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https://mybinder.org/v2/gh/luks42/TP-ENSEIRB-MATMECA/HEAD</a:t>
            </a:r>
            <a:r>
              <a:rPr kumimoji="0" lang="fr-FR" altLang="fr-FR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 </a:t>
            </a:r>
            <a:endParaRPr kumimoji="0" lang="fr-FR" altLang="fr-FR" sz="8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6374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650EB5D-BA03-48C7-A26D-F1D39570A1D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B7616B4-695E-43DE-8C2B-E87D3C686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0107B9-8817-4C2D-BCA7-CE77FA9C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BBA9BD80-A7F6-4DBE-A9F3-AB7C89E43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informations de contexte </a:t>
            </a:r>
            <a:r>
              <a:rPr lang="fr-FR" b="0" dirty="0"/>
              <a:t>permettent d’affiner l’analyse statistique des données. Par exemple des informations relatives à la météo …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89318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ED31EC4-3389-4396-A5BC-EA90F50D4B5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6D90C30-B2E4-4D09-8732-487AD0FBB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329011-F708-4DAD-BFD2-9DCBB5D26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176C30C6-A5E5-4A2E-8E77-134939889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Qualification des données FCD :</a:t>
            </a:r>
            <a:br>
              <a:rPr lang="fr-FR" dirty="0"/>
            </a:br>
            <a:r>
              <a:rPr lang="fr-FR" dirty="0"/>
              <a:t>- comparaison des vitesses FCD avec les boucles</a:t>
            </a:r>
            <a:br>
              <a:rPr lang="fr-FR" dirty="0"/>
            </a:br>
            <a:r>
              <a:rPr lang="fr-FR" dirty="0"/>
              <a:t>- calcul du taux de pénétration des FCD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5770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236A255-0D2C-4E10-A2E3-724204EEA2B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3B60A80-97B6-48AC-B422-2874D36215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1009BA0-E71E-4F31-9820-E14A530862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8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130A529-788D-424C-BFF8-1C794A98A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693" y="1890445"/>
            <a:ext cx="8052370" cy="3451016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9A337EB0-2991-4B43-82EC-7CBD2D23ABA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débit journalier …</a:t>
            </a:r>
          </a:p>
        </p:txBody>
      </p:sp>
    </p:spTree>
    <p:extLst>
      <p:ext uri="{BB962C8B-B14F-4D97-AF65-F5344CB8AC3E}">
        <p14:creationId xmlns:p14="http://schemas.microsoft.com/office/powerpoint/2010/main" val="381593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8A0C7B0-08BD-4DCB-8A1F-61ED51C8896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11/11/2024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5CB035-878B-42C5-8823-78215900B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430398-C399-4CFA-89C4-EA8F0FB09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B66266B-B860-4BFA-B205-55E041B66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3928"/>
            <a:ext cx="9144000" cy="3918857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49C6A7C6-8DBF-4DBE-942C-82CB4644605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débit/vitesse</a:t>
            </a:r>
          </a:p>
        </p:txBody>
      </p:sp>
    </p:spTree>
    <p:extLst>
      <p:ext uri="{BB962C8B-B14F-4D97-AF65-F5344CB8AC3E}">
        <p14:creationId xmlns:p14="http://schemas.microsoft.com/office/powerpoint/2010/main" val="364474074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11663</TotalTime>
  <Words>344</Words>
  <Application>Microsoft Office PowerPoint</Application>
  <PresentationFormat>Affichage à l'écran (4:3)</PresentationFormat>
  <Paragraphs>54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Arial</vt:lpstr>
      <vt:lpstr>Arial Unicode MS</vt:lpstr>
      <vt:lpstr>Arial, sans-serif</vt:lpstr>
      <vt:lpstr>Calibri</vt:lpstr>
      <vt:lpstr>Lucida Grande</vt:lpstr>
      <vt:lpstr>Wingdings</vt:lpstr>
      <vt:lpstr>ヒラギノ角ゴ Pro W3</vt:lpstr>
      <vt:lpstr>Thème Office</vt:lpstr>
      <vt:lpstr>TP – étude du barreau A20/A89</vt:lpstr>
      <vt:lpstr>Présentation PowerPoint</vt:lpstr>
      <vt:lpstr>Présentation PowerPoint</vt:lpstr>
      <vt:lpstr>https://github.com/luks42/TP-ENSEIRB-MATMECA </vt:lpstr>
      <vt:lpstr>Présentation PowerPoint</vt:lpstr>
      <vt:lpstr>Les informations de contexte permettent d’affiner l’analyse statistique des données. Par exemple des informations relatives à la météo … </vt:lpstr>
      <vt:lpstr>Qualification des données FCD : - comparaison des vitesses FCD avec les boucles - calcul du taux de pénétration des FCD 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In medias res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Céline Lamy</dc:creator>
  <cp:lastModifiedBy>M. Lucas RIVOIRARD</cp:lastModifiedBy>
  <cp:revision>436</cp:revision>
  <cp:lastPrinted>2018-12-17T16:37:22Z</cp:lastPrinted>
  <dcterms:created xsi:type="dcterms:W3CDTF">2017-10-23T15:50:20Z</dcterms:created>
  <dcterms:modified xsi:type="dcterms:W3CDTF">2024-11-11T08:16:56Z</dcterms:modified>
</cp:coreProperties>
</file>

<file path=docProps/thumbnail.jpeg>
</file>